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5"/>
  </p:notesMasterIdLst>
  <p:sldIdLst>
    <p:sldId id="859" r:id="rId2"/>
    <p:sldId id="1143" r:id="rId3"/>
    <p:sldId id="1200" r:id="rId4"/>
    <p:sldId id="1139" r:id="rId5"/>
    <p:sldId id="1140" r:id="rId6"/>
    <p:sldId id="1152" r:id="rId7"/>
    <p:sldId id="1160" r:id="rId8"/>
    <p:sldId id="1161" r:id="rId9"/>
    <p:sldId id="1201" r:id="rId10"/>
    <p:sldId id="1164" r:id="rId11"/>
    <p:sldId id="1165" r:id="rId12"/>
    <p:sldId id="1168" r:id="rId13"/>
    <p:sldId id="1169" r:id="rId14"/>
    <p:sldId id="1202" r:id="rId15"/>
    <p:sldId id="1172" r:id="rId16"/>
    <p:sldId id="1174" r:id="rId17"/>
    <p:sldId id="1176" r:id="rId18"/>
    <p:sldId id="1203" r:id="rId19"/>
    <p:sldId id="1208" r:id="rId20"/>
    <p:sldId id="1177" r:id="rId21"/>
    <p:sldId id="1178" r:id="rId22"/>
    <p:sldId id="1179" r:id="rId23"/>
    <p:sldId id="1180" r:id="rId24"/>
    <p:sldId id="1181" r:id="rId25"/>
    <p:sldId id="1182" r:id="rId26"/>
    <p:sldId id="1209" r:id="rId27"/>
    <p:sldId id="1210" r:id="rId28"/>
    <p:sldId id="1211" r:id="rId29"/>
    <p:sldId id="1212" r:id="rId30"/>
    <p:sldId id="1213" r:id="rId31"/>
    <p:sldId id="1183" r:id="rId32"/>
    <p:sldId id="1214" r:id="rId33"/>
    <p:sldId id="1189" r:id="rId3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E3F2E7"/>
    <a:srgbClr val="00AEEF"/>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06" autoAdjust="0"/>
  </p:normalViewPr>
  <p:slideViewPr>
    <p:cSldViewPr>
      <p:cViewPr varScale="1">
        <p:scale>
          <a:sx n="111" d="100"/>
          <a:sy n="111" d="100"/>
        </p:scale>
        <p:origin x="456"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实验班全程提优训练 高中</a:t>
            </a:r>
            <a:r>
              <a:rPr lang="zh-CN" altLang="en-US" sz="2000">
                <a:solidFill>
                  <a:prstClr val="black"/>
                </a:solidFill>
                <a:latin typeface="楷体" panose="02010609060101010101" pitchFamily="49" charset="-122"/>
                <a:ea typeface="楷体" panose="02010609060101010101" pitchFamily="49" charset="-122"/>
              </a:rPr>
              <a:t>化学 </a:t>
            </a:r>
            <a:r>
              <a:rPr lang="zh-CN" altLang="en-US" sz="2000" smtClean="0">
                <a:solidFill>
                  <a:prstClr val="black"/>
                </a:solidFill>
                <a:latin typeface="楷体" panose="02010609060101010101" pitchFamily="49" charset="-122"/>
                <a:ea typeface="楷体" panose="02010609060101010101" pitchFamily="49" charset="-122"/>
              </a:rPr>
              <a:t>必修</a:t>
            </a:r>
            <a:r>
              <a:rPr lang="en-US" altLang="zh-CN" sz="2000" smtClean="0">
                <a:solidFill>
                  <a:prstClr val="black"/>
                </a:solidFill>
                <a:latin typeface="楷体" panose="02010609060101010101" pitchFamily="49" charset="-122"/>
                <a:ea typeface="楷体" panose="02010609060101010101" pitchFamily="49" charset="-122"/>
              </a:rPr>
              <a:t> </a:t>
            </a:r>
            <a:r>
              <a:rPr lang="zh-CN" altLang="en-US" sz="2000" smtClean="0">
                <a:solidFill>
                  <a:prstClr val="black"/>
                </a:solidFill>
                <a:latin typeface="楷体" panose="02010609060101010101" pitchFamily="49" charset="-122"/>
                <a:ea typeface="楷体" panose="02010609060101010101" pitchFamily="49" charset="-122"/>
              </a:rPr>
              <a:t>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2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47.png"/><Relationship Id="rId1" Type="http://schemas.openxmlformats.org/officeDocument/2006/relationships/slideLayout" Target="../slideLayouts/slideLayout1.xml"/><Relationship Id="rId5" Type="http://schemas.openxmlformats.org/officeDocument/2006/relationships/image" Target="../media/image48.png"/><Relationship Id="rId4" Type="http://schemas.openxmlformats.org/officeDocument/2006/relationships/image" Target="../media/image32.png"/></Relationships>
</file>

<file path=ppt/slides/_rels/slide3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第八章   化学与可持续发展</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第一节　自然资源的开发利用</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知识点4.eps" descr="id:2147491617;FounderCES"/>
          <p:cNvPicPr/>
          <p:nvPr/>
        </p:nvPicPr>
        <p:blipFill>
          <a:blip r:embed="rId2"/>
          <a:stretch>
            <a:fillRect/>
          </a:stretch>
        </p:blipFill>
        <p:spPr>
          <a:xfrm>
            <a:off x="524712" y="891468"/>
            <a:ext cx="1440160" cy="382979"/>
          </a:xfrm>
          <a:prstGeom prst="rect">
            <a:avLst/>
          </a:prstGeom>
        </p:spPr>
      </p:pic>
      <p:sp>
        <p:nvSpPr>
          <p:cNvPr id="3" name="内容占位符 2"/>
          <p:cNvSpPr>
            <a:spLocks noGrp="1"/>
          </p:cNvSpPr>
          <p:nvPr>
            <p:ph idx="1"/>
          </p:nvPr>
        </p:nvSpPr>
        <p:spPr>
          <a:xfrm>
            <a:off x="360854" y="746120"/>
            <a:ext cx="11485848" cy="1130246"/>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煤</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、天然气和石油的综合利用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煤、天然气和石油的组成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3337383487"/>
              </p:ext>
            </p:extLst>
          </p:nvPr>
        </p:nvGraphicFramePr>
        <p:xfrm>
          <a:off x="478582" y="1988840"/>
          <a:ext cx="11368120" cy="2743200"/>
        </p:xfrm>
        <a:graphic>
          <a:graphicData uri="http://schemas.openxmlformats.org/drawingml/2006/table">
            <a:tbl>
              <a:tblPr firstRow="1" firstCol="1" bandRow="1"/>
              <a:tblGrid>
                <a:gridCol w="1314154">
                  <a:extLst>
                    <a:ext uri="{9D8B030D-6E8A-4147-A177-3AD203B41FA5}">
                      <a16:colId xmlns:a16="http://schemas.microsoft.com/office/drawing/2014/main" val="4045054985"/>
                    </a:ext>
                  </a:extLst>
                </a:gridCol>
                <a:gridCol w="10053966">
                  <a:extLst>
                    <a:ext uri="{9D8B030D-6E8A-4147-A177-3AD203B41FA5}">
                      <a16:colId xmlns:a16="http://schemas.microsoft.com/office/drawing/2014/main" val="3615198062"/>
                    </a:ext>
                  </a:extLst>
                </a:gridCol>
              </a:tblGrid>
              <a:tr h="43336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化石燃料</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组成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extLst>
                  <a:ext uri="{0D108BD9-81ED-4DB2-BD59-A6C34878D82A}">
                    <a16:rowId xmlns:a16="http://schemas.microsoft.com/office/drawing/2014/main" val="1140816482"/>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煤</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煤是有机物和少量无机物组成的混合物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主要含碳元素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另外有少量氢、氧、氮、硫等元素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1747284386"/>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天然气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主要成分是甲烷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3160161557"/>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石油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由多种碳氢化合物组成的混合物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393027011"/>
                  </a:ext>
                </a:extLst>
              </a:tr>
            </a:tbl>
          </a:graphicData>
        </a:graphic>
      </p:graphicFrame>
    </p:spTree>
    <p:extLst>
      <p:ext uri="{BB962C8B-B14F-4D97-AF65-F5344CB8AC3E}">
        <p14:creationId xmlns:p14="http://schemas.microsoft.com/office/powerpoint/2010/main" val="18475022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20032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煤、天然气和石油的加工及利用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）煤的加工及利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extLst>
                  <p:ext uri="{D42A27DB-BD31-4B8C-83A1-F6EECF244321}">
                    <p14:modId xmlns:p14="http://schemas.microsoft.com/office/powerpoint/2010/main" val="4151726352"/>
                  </p:ext>
                </p:extLst>
              </p:nvPr>
            </p:nvGraphicFramePr>
            <p:xfrm>
              <a:off x="478582" y="1943704"/>
              <a:ext cx="11161240" cy="4377476"/>
            </p:xfrm>
            <a:graphic>
              <a:graphicData uri="http://schemas.openxmlformats.org/drawingml/2006/table">
                <a:tbl>
                  <a:tblPr firstRow="1" firstCol="1" bandRow="1"/>
                  <a:tblGrid>
                    <a:gridCol w="1008112">
                      <a:extLst>
                        <a:ext uri="{9D8B030D-6E8A-4147-A177-3AD203B41FA5}">
                          <a16:colId xmlns:a16="http://schemas.microsoft.com/office/drawing/2014/main" val="3473444897"/>
                        </a:ext>
                      </a:extLst>
                    </a:gridCol>
                    <a:gridCol w="10153128">
                      <a:extLst>
                        <a:ext uri="{9D8B030D-6E8A-4147-A177-3AD203B41FA5}">
                          <a16:colId xmlns:a16="http://schemas.microsoft.com/office/drawing/2014/main" val="2607909502"/>
                        </a:ext>
                      </a:extLst>
                    </a:gridCol>
                  </a:tblGrid>
                  <a:tr h="38931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原理和产品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extLst>
                      <a:ext uri="{0D108BD9-81ED-4DB2-BD59-A6C34878D82A}">
                        <a16:rowId xmlns:a16="http://schemas.microsoft.com/office/drawing/2014/main" val="2502215878"/>
                      </a:ext>
                    </a:extLst>
                  </a:tr>
                  <a:tr h="83501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干馏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将煤隔绝空气加强热使之分解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焦炭、煤焦油和出炉煤气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232" marR="8232"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3154536654"/>
                      </a:ext>
                    </a:extLst>
                  </a:tr>
                  <a:tr h="117656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将煤转化为可燃性气体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主要反应的化学方程式为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高温</m:t>
                                      </m:r>
                                    </m:e>
                                  </m:bar>
                                </m:num>
                                <m:den>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232" marR="8232"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4228646011"/>
                      </a:ext>
                    </a:extLst>
                  </a:tr>
                  <a:tr h="389317">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直接液化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煤与氢气作用生成液体燃料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232" marR="8232"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3026775442"/>
                      </a:ext>
                    </a:extLst>
                  </a:tr>
                  <a:tr h="639294">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间接液化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先转化为一氧化碳和氢气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再在催化剂作用下合成甲醇等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232" marR="8232"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2321745843"/>
                      </a:ext>
                    </a:extLst>
                  </a:tr>
                </a:tbl>
              </a:graphicData>
            </a:graphic>
          </p:graphicFrame>
        </mc:Choice>
        <mc:Fallback xmlns="">
          <p:graphicFrame>
            <p:nvGraphicFramePr>
              <p:cNvPr id="2" name="表格 1"/>
              <p:cNvGraphicFramePr>
                <a:graphicFrameLocks noGrp="1"/>
              </p:cNvGraphicFramePr>
              <p:nvPr>
                <p:extLst>
                  <p:ext uri="{D42A27DB-BD31-4B8C-83A1-F6EECF244321}">
                    <p14:modId xmlns:p14="http://schemas.microsoft.com/office/powerpoint/2010/main" val="4151726352"/>
                  </p:ext>
                </p:extLst>
              </p:nvPr>
            </p:nvGraphicFramePr>
            <p:xfrm>
              <a:off x="478582" y="1943704"/>
              <a:ext cx="11161240" cy="4377476"/>
            </p:xfrm>
            <a:graphic>
              <a:graphicData uri="http://schemas.openxmlformats.org/drawingml/2006/table">
                <a:tbl>
                  <a:tblPr firstRow="1" firstCol="1" bandRow="1"/>
                  <a:tblGrid>
                    <a:gridCol w="1008112">
                      <a:extLst>
                        <a:ext uri="{9D8B030D-6E8A-4147-A177-3AD203B41FA5}">
                          <a16:colId xmlns:a16="http://schemas.microsoft.com/office/drawing/2014/main" val="3473444897"/>
                        </a:ext>
                      </a:extLst>
                    </a:gridCol>
                    <a:gridCol w="10153128">
                      <a:extLst>
                        <a:ext uri="{9D8B030D-6E8A-4147-A177-3AD203B41FA5}">
                          <a16:colId xmlns:a16="http://schemas.microsoft.com/office/drawing/2014/main" val="2607909502"/>
                        </a:ext>
                      </a:extLst>
                    </a:gridCol>
                  </a:tblGrid>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原理和产品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extLst>
                      <a:ext uri="{0D108BD9-81ED-4DB2-BD59-A6C34878D82A}">
                        <a16:rowId xmlns:a16="http://schemas.microsoft.com/office/drawing/2014/main" val="2502215878"/>
                      </a:ext>
                    </a:extLst>
                  </a:tr>
                  <a:tr h="109728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干馏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将煤隔绝空气加强热使之分解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焦炭、煤焦油和出炉煤气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232" marR="8232"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3154536654"/>
                      </a:ext>
                    </a:extLst>
                  </a:tr>
                  <a:tr h="154362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8232" marR="8232"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2"/>
                          <a:stretch>
                            <a:fillRect l="-9958" t="-106693" r="-120" b="-80315"/>
                          </a:stretch>
                        </a:blipFill>
                      </a:tcPr>
                    </a:tc>
                    <a:extLst>
                      <a:ext uri="{0D108BD9-81ED-4DB2-BD59-A6C34878D82A}">
                        <a16:rowId xmlns:a16="http://schemas.microsoft.com/office/drawing/2014/main" val="4228646011"/>
                      </a:ext>
                    </a:extLst>
                  </a:tr>
                  <a:tr h="548640">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直接液化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煤与氢气作用生成液体燃料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232" marR="8232"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3026775442"/>
                      </a:ext>
                    </a:extLst>
                  </a:tr>
                  <a:tr h="639294">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间接液化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先转化为一氧化碳和氢气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再在催化剂作用下合成甲醇等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232" marR="8232"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2321745843"/>
                      </a:ext>
                    </a:extLst>
                  </a:tr>
                </a:tbl>
              </a:graphicData>
            </a:graphic>
          </p:graphicFrame>
        </mc:Fallback>
      </mc:AlternateContent>
    </p:spTree>
    <p:extLst>
      <p:ext uri="{BB962C8B-B14F-4D97-AF65-F5344CB8AC3E}">
        <p14:creationId xmlns:p14="http://schemas.microsoft.com/office/powerpoint/2010/main" val="10466798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26746"/>
            <a:ext cx="11485848" cy="1130246"/>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通过干馏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化学变化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得到的产物中含有苯、甲苯、二甲苯等物质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而不是煤中本来含有这些物质。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拨.eps" descr="id:2147491638;FounderCES"/>
          <p:cNvPicPr/>
          <p:nvPr/>
        </p:nvPicPr>
        <p:blipFill>
          <a:blip r:embed="rId2"/>
          <a:stretch>
            <a:fillRect/>
          </a:stretch>
        </p:blipFill>
        <p:spPr>
          <a:xfrm>
            <a:off x="478582" y="2308712"/>
            <a:ext cx="1944216" cy="454668"/>
          </a:xfrm>
          <a:prstGeom prst="rect">
            <a:avLst/>
          </a:prstGeom>
        </p:spPr>
      </p:pic>
    </p:spTree>
    <p:extLst>
      <p:ext uri="{BB962C8B-B14F-4D97-AF65-F5344CB8AC3E}">
        <p14:creationId xmlns:p14="http://schemas.microsoft.com/office/powerpoint/2010/main" val="10934622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754326"/>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）天然气的利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然气是一种清洁的化石燃料，其作为化工原料，主要用于合成氨和生产甲醇等。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）石油的加工及利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3xb38.jpg" descr="id:2147494721;FounderCES"/>
          <p:cNvPicPr/>
          <p:nvPr/>
        </p:nvPicPr>
        <p:blipFill>
          <a:blip r:embed="rId2"/>
          <a:stretch>
            <a:fillRect/>
          </a:stretch>
        </p:blipFill>
        <p:spPr>
          <a:xfrm>
            <a:off x="3862958" y="2204864"/>
            <a:ext cx="5080211" cy="4298146"/>
          </a:xfrm>
          <a:prstGeom prst="rect">
            <a:avLst/>
          </a:prstGeom>
        </p:spPr>
      </p:pic>
    </p:spTree>
    <p:extLst>
      <p:ext uri="{BB962C8B-B14F-4D97-AF65-F5344CB8AC3E}">
        <p14:creationId xmlns:p14="http://schemas.microsoft.com/office/powerpoint/2010/main" val="34105098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8720"/>
            <a:ext cx="11485848" cy="2308324"/>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石</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油分馏时沸点低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相对分子质量小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的烃类先汽化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沸点高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相对分子质量大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的烃类后汽化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常压蒸馏时所得馏分的先后顺序为石油气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、汽油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、煤油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、柴油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、重油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拓展.eps" descr="id:2147494728;FounderCES"/>
          <p:cNvPicPr/>
          <p:nvPr/>
        </p:nvPicPr>
        <p:blipFill>
          <a:blip r:embed="rId2"/>
          <a:stretch>
            <a:fillRect/>
          </a:stretch>
        </p:blipFill>
        <p:spPr>
          <a:xfrm>
            <a:off x="550590" y="1030854"/>
            <a:ext cx="2016224" cy="399972"/>
          </a:xfrm>
          <a:prstGeom prst="rect">
            <a:avLst/>
          </a:prstGeom>
        </p:spPr>
      </p:pic>
    </p:spTree>
    <p:extLst>
      <p:ext uri="{BB962C8B-B14F-4D97-AF65-F5344CB8AC3E}">
        <p14:creationId xmlns:p14="http://schemas.microsoft.com/office/powerpoint/2010/main" val="12407800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要点破.eps" descr="id:2147491660;FounderCES"/>
          <p:cNvPicPr/>
          <p:nvPr/>
        </p:nvPicPr>
        <p:blipFill>
          <a:blip r:embed="rId2"/>
          <a:stretch>
            <a:fillRect/>
          </a:stretch>
        </p:blipFill>
        <p:spPr>
          <a:xfrm>
            <a:off x="2913422" y="836712"/>
            <a:ext cx="6638168" cy="573653"/>
          </a:xfrm>
          <a:prstGeom prst="rect">
            <a:avLst/>
          </a:prstGeom>
        </p:spPr>
      </p:pic>
      <p:pic>
        <p:nvPicPr>
          <p:cNvPr id="5" name="要点1.eps" descr="id:2147491667;FounderCES"/>
          <p:cNvPicPr/>
          <p:nvPr/>
        </p:nvPicPr>
        <p:blipFill>
          <a:blip r:embed="rId3"/>
          <a:stretch>
            <a:fillRect/>
          </a:stretch>
        </p:blipFill>
        <p:spPr>
          <a:xfrm>
            <a:off x="504460" y="1646052"/>
            <a:ext cx="980430" cy="344346"/>
          </a:xfrm>
          <a:prstGeom prst="rect">
            <a:avLst/>
          </a:prstGeom>
        </p:spPr>
      </p:pic>
      <p:sp>
        <p:nvSpPr>
          <p:cNvPr id="3" name="内容占位符 2"/>
          <p:cNvSpPr>
            <a:spLocks noGrp="1"/>
          </p:cNvSpPr>
          <p:nvPr>
            <p:ph idx="1"/>
          </p:nvPr>
        </p:nvSpPr>
        <p:spPr>
          <a:xfrm>
            <a:off x="360854" y="1486525"/>
            <a:ext cx="11485848" cy="2862322"/>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金</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属的冶炼</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金属的活泼性与金属的冶炼方法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）少数不活泼的金属在自然界中以单质的形式存在，如金、铂等。大部分金属以化合态的形式存在于自然界。金属越不活泼，越容易将其从其化合物中还原出来；金属越活泼，越难将其从其化合物中还原出来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688119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908536"/>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）金属活泼性与冶炼方法的关系如下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1377248736"/>
              </p:ext>
            </p:extLst>
          </p:nvPr>
        </p:nvGraphicFramePr>
        <p:xfrm>
          <a:off x="406574" y="1638912"/>
          <a:ext cx="11440128" cy="4670408"/>
        </p:xfrm>
        <a:graphic>
          <a:graphicData uri="http://schemas.openxmlformats.org/drawingml/2006/table">
            <a:tbl>
              <a:tblPr firstRow="1" firstCol="1" bandRow="1"/>
              <a:tblGrid>
                <a:gridCol w="2088232">
                  <a:extLst>
                    <a:ext uri="{9D8B030D-6E8A-4147-A177-3AD203B41FA5}">
                      <a16:colId xmlns:a16="http://schemas.microsoft.com/office/drawing/2014/main" val="1087325399"/>
                    </a:ext>
                  </a:extLst>
                </a:gridCol>
                <a:gridCol w="2952328">
                  <a:extLst>
                    <a:ext uri="{9D8B030D-6E8A-4147-A177-3AD203B41FA5}">
                      <a16:colId xmlns:a16="http://schemas.microsoft.com/office/drawing/2014/main" val="1438438697"/>
                    </a:ext>
                  </a:extLst>
                </a:gridCol>
                <a:gridCol w="2952328">
                  <a:extLst>
                    <a:ext uri="{9D8B030D-6E8A-4147-A177-3AD203B41FA5}">
                      <a16:colId xmlns:a16="http://schemas.microsoft.com/office/drawing/2014/main" val="3619069328"/>
                    </a:ext>
                  </a:extLst>
                </a:gridCol>
                <a:gridCol w="1440160">
                  <a:extLst>
                    <a:ext uri="{9D8B030D-6E8A-4147-A177-3AD203B41FA5}">
                      <a16:colId xmlns:a16="http://schemas.microsoft.com/office/drawing/2014/main" val="3513920251"/>
                    </a:ext>
                  </a:extLst>
                </a:gridCol>
                <a:gridCol w="2007080">
                  <a:extLst>
                    <a:ext uri="{9D8B030D-6E8A-4147-A177-3AD203B41FA5}">
                      <a16:colId xmlns:a16="http://schemas.microsoft.com/office/drawing/2014/main" val="3989212596"/>
                    </a:ext>
                  </a:extLst>
                </a:gridCol>
              </a:tblGrid>
              <a:tr h="142925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活动</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性顺</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Sn</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Hg</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Au</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1071244010"/>
                  </a:ext>
                </a:extLst>
              </a:tr>
              <a:tr h="47641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单质</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还原</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gridSpan="4">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3983348064"/>
                  </a:ext>
                </a:extLst>
              </a:tr>
              <a:tr h="47641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阳离</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子氧</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gridSpan="4">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弱</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3484699043"/>
                  </a:ext>
                </a:extLst>
              </a:tr>
              <a:tr h="71462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金属</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冶炼</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电解熔融盐或氧化物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热还原法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富集法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3343481884"/>
                  </a:ext>
                </a:extLst>
              </a:tr>
              <a:tr h="1429251">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还原</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剂或</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殊措</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或高温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或高温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物理方法或化学方法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943942226"/>
                  </a:ext>
                </a:extLst>
              </a:tr>
            </a:tbl>
          </a:graphicData>
        </a:graphic>
      </p:graphicFrame>
    </p:spTree>
    <p:extLst>
      <p:ext uri="{BB962C8B-B14F-4D97-AF65-F5344CB8AC3E}">
        <p14:creationId xmlns:p14="http://schemas.microsoft.com/office/powerpoint/2010/main" val="19173910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20032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热还原法冶炼金属的分类和优、缺点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d805.jpg" descr="id:2147494757;FounderCES"/>
          <p:cNvPicPr/>
          <p:nvPr/>
        </p:nvPicPr>
        <p:blipFill>
          <a:blip r:embed="rId2"/>
          <a:stretch>
            <a:fillRect/>
          </a:stretch>
        </p:blipFill>
        <p:spPr>
          <a:xfrm>
            <a:off x="3286894" y="1988840"/>
            <a:ext cx="4680520" cy="1280394"/>
          </a:xfrm>
          <a:prstGeom prst="rect">
            <a:avLst/>
          </a:prstGeom>
        </p:spPr>
      </p:pic>
      <p:sp>
        <p:nvSpPr>
          <p:cNvPr id="5" name="内容占位符 1"/>
          <p:cNvSpPr txBox="1">
            <a:spLocks/>
          </p:cNvSpPr>
          <p:nvPr/>
        </p:nvSpPr>
        <p:spPr bwMode="auto">
          <a:xfrm>
            <a:off x="360854" y="3546882"/>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）优、缺点：</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用氢气还原法冶炼金属，纯度高，但成本也高；用一氧化碳和碳还原法冶炼金属，纯度低，冶炼成本也低；用铝热法可以冶炼熔点高、难冶炼的金属，成本较高。</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924063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铝热反</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3485197127"/>
              </p:ext>
            </p:extLst>
          </p:nvPr>
        </p:nvGraphicFramePr>
        <p:xfrm>
          <a:off x="478582" y="1423319"/>
          <a:ext cx="11368120" cy="4937760"/>
        </p:xfrm>
        <a:graphic>
          <a:graphicData uri="http://schemas.openxmlformats.org/drawingml/2006/table">
            <a:tbl>
              <a:tblPr firstRow="1" firstCol="1" bandRow="1"/>
              <a:tblGrid>
                <a:gridCol w="1314155">
                  <a:extLst>
                    <a:ext uri="{9D8B030D-6E8A-4147-A177-3AD203B41FA5}">
                      <a16:colId xmlns:a16="http://schemas.microsoft.com/office/drawing/2014/main" val="2865732175"/>
                    </a:ext>
                  </a:extLst>
                </a:gridCol>
                <a:gridCol w="10053965">
                  <a:extLst>
                    <a:ext uri="{9D8B030D-6E8A-4147-A177-3AD203B41FA5}">
                      <a16:colId xmlns:a16="http://schemas.microsoft.com/office/drawing/2014/main" val="1125475629"/>
                    </a:ext>
                  </a:extLst>
                </a:gridCol>
              </a:tblGrid>
              <a:tr h="70643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验装</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926" marR="42926"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3347035746"/>
                  </a:ext>
                </a:extLst>
              </a:tr>
              <a:tr h="105965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验现</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镁带剧烈燃烧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放出大量的热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并发出耀眼的白光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氧化铁与铝粉在较高温度下发生剧烈的反应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纸漏斗的下部被烧穿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有熔融物落入沙中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926" marR="42926"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3280514606"/>
                  </a:ext>
                </a:extLst>
              </a:tr>
              <a:tr h="105965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因分</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镁条燃烧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放出大量的热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促使氯酸钾分解产生氧气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燃烧着的镁条附近氧气的浓度增大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致使镁条的燃烧更剧烈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短时间内形成高温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促使铝热反应发生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生成的铁在高温下呈熔融状态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926" marR="42926"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3484373884"/>
                  </a:ext>
                </a:extLst>
              </a:tr>
            </a:tbl>
          </a:graphicData>
        </a:graphic>
      </p:graphicFrame>
      <p:pic>
        <p:nvPicPr>
          <p:cNvPr id="6145" name="23xb4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95006" y="1556792"/>
            <a:ext cx="4752528" cy="18005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27035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extLst>
                  <p:ext uri="{D42A27DB-BD31-4B8C-83A1-F6EECF244321}">
                    <p14:modId xmlns:p14="http://schemas.microsoft.com/office/powerpoint/2010/main" val="3632460905"/>
                  </p:ext>
                </p:extLst>
              </p:nvPr>
            </p:nvGraphicFramePr>
            <p:xfrm>
              <a:off x="478582" y="980728"/>
              <a:ext cx="11368120" cy="2640902"/>
            </p:xfrm>
            <a:graphic>
              <a:graphicData uri="http://schemas.openxmlformats.org/drawingml/2006/table">
                <a:tbl>
                  <a:tblPr firstRow="1" firstCol="1" bandRow="1"/>
                  <a:tblGrid>
                    <a:gridCol w="1314155">
                      <a:extLst>
                        <a:ext uri="{9D8B030D-6E8A-4147-A177-3AD203B41FA5}">
                          <a16:colId xmlns:a16="http://schemas.microsoft.com/office/drawing/2014/main" val="2865732175"/>
                        </a:ext>
                      </a:extLst>
                    </a:gridCol>
                    <a:gridCol w="10053965">
                      <a:extLst>
                        <a:ext uri="{9D8B030D-6E8A-4147-A177-3AD203B41FA5}">
                          <a16:colId xmlns:a16="http://schemas.microsoft.com/office/drawing/2014/main" val="1125475629"/>
                        </a:ext>
                      </a:extLst>
                    </a:gridCol>
                  </a:tblGrid>
                  <a:tr h="99379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验结</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高温下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铝与氧化铁发生反应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放出大量的热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2Al</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高温</m:t>
                                      </m:r>
                                    </m:e>
                                  </m:bar>
                                </m:num>
                                <m:den>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2Fe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926" marR="42926"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4244969559"/>
                      </a:ext>
                    </a:extLst>
                  </a:tr>
                  <a:tr h="70643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理应</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制取熔点较高、活动性弱于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的金属</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如铁、铬、锰、钨等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金属焊接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如野外焊接钢轨等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926" marR="42926"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1689094407"/>
                      </a:ext>
                    </a:extLst>
                  </a:tr>
                </a:tbl>
              </a:graphicData>
            </a:graphic>
          </p:graphicFrame>
        </mc:Choice>
        <mc:Fallback xmlns="">
          <p:graphicFrame>
            <p:nvGraphicFramePr>
              <p:cNvPr id="4" name="表格 3"/>
              <p:cNvGraphicFramePr>
                <a:graphicFrameLocks noGrp="1"/>
              </p:cNvGraphicFramePr>
              <p:nvPr>
                <p:extLst>
                  <p:ext uri="{D42A27DB-BD31-4B8C-83A1-F6EECF244321}">
                    <p14:modId xmlns:p14="http://schemas.microsoft.com/office/powerpoint/2010/main" val="3632460905"/>
                  </p:ext>
                </p:extLst>
              </p:nvPr>
            </p:nvGraphicFramePr>
            <p:xfrm>
              <a:off x="478582" y="980728"/>
              <a:ext cx="11368120" cy="2640902"/>
            </p:xfrm>
            <a:graphic>
              <a:graphicData uri="http://schemas.openxmlformats.org/drawingml/2006/table">
                <a:tbl>
                  <a:tblPr firstRow="1" firstCol="1" bandRow="1"/>
                  <a:tblGrid>
                    <a:gridCol w="1314155">
                      <a:extLst>
                        <a:ext uri="{9D8B030D-6E8A-4147-A177-3AD203B41FA5}">
                          <a16:colId xmlns:a16="http://schemas.microsoft.com/office/drawing/2014/main" val="2865732175"/>
                        </a:ext>
                      </a:extLst>
                    </a:gridCol>
                    <a:gridCol w="10053965">
                      <a:extLst>
                        <a:ext uri="{9D8B030D-6E8A-4147-A177-3AD203B41FA5}">
                          <a16:colId xmlns:a16="http://schemas.microsoft.com/office/drawing/2014/main" val="1125475629"/>
                        </a:ext>
                      </a:extLst>
                    </a:gridCol>
                  </a:tblGrid>
                  <a:tr h="154362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验结</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endParaRPr lang="zh-CN"/>
                        </a:p>
                      </a:txBody>
                      <a:tcPr marL="42926" marR="42926"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2"/>
                          <a:stretch>
                            <a:fillRect l="-13152" t="-394" r="-121" b="-77559"/>
                          </a:stretch>
                        </a:blipFill>
                      </a:tcPr>
                    </a:tc>
                    <a:extLst>
                      <a:ext uri="{0D108BD9-81ED-4DB2-BD59-A6C34878D82A}">
                        <a16:rowId xmlns:a16="http://schemas.microsoft.com/office/drawing/2014/main" val="4244969559"/>
                      </a:ext>
                    </a:extLst>
                  </a:tr>
                  <a:tr h="109728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理应</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制取熔点较高、活动性弱于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的金属</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如铁、铬、锰、钨等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金属焊接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如野外焊接钢轨等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926" marR="42926"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1689094407"/>
                      </a:ext>
                    </a:extLst>
                  </a:tr>
                </a:tbl>
              </a:graphicData>
            </a:graphic>
          </p:graphicFrame>
        </mc:Fallback>
      </mc:AlternateContent>
      <p:sp>
        <p:nvSpPr>
          <p:cNvPr id="6" name="内容占位符 1"/>
          <p:cNvSpPr txBox="1">
            <a:spLocks/>
          </p:cNvSpPr>
          <p:nvPr/>
        </p:nvSpPr>
        <p:spPr bwMode="auto">
          <a:xfrm>
            <a:off x="360854" y="3884855"/>
            <a:ext cx="11485848" cy="1200329"/>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铝</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热反应可用于焊接钢轨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但工业上不用该方法炼铁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因为铝比铁的冶炼成本高。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温馨提示.eps" descr="id:2147491478;FounderCES"/>
          <p:cNvPicPr/>
          <p:nvPr/>
        </p:nvPicPr>
        <p:blipFill>
          <a:blip r:embed="rId3"/>
          <a:stretch>
            <a:fillRect/>
          </a:stretch>
        </p:blipFill>
        <p:spPr>
          <a:xfrm>
            <a:off x="550590" y="4047455"/>
            <a:ext cx="1800200" cy="353927"/>
          </a:xfrm>
          <a:prstGeom prst="rect">
            <a:avLst/>
          </a:prstGeom>
        </p:spPr>
      </p:pic>
    </p:spTree>
    <p:extLst>
      <p:ext uri="{BB962C8B-B14F-4D97-AF65-F5344CB8AC3E}">
        <p14:creationId xmlns:p14="http://schemas.microsoft.com/office/powerpoint/2010/main" val="1676829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导引图.eps" descr="id:2147491420;FounderCES"/>
          <p:cNvPicPr/>
          <p:nvPr/>
        </p:nvPicPr>
        <p:blipFill>
          <a:blip r:embed="rId2"/>
          <a:stretch>
            <a:fillRect/>
          </a:stretch>
        </p:blipFill>
        <p:spPr>
          <a:xfrm>
            <a:off x="3646934" y="620688"/>
            <a:ext cx="4824536" cy="544418"/>
          </a:xfrm>
          <a:prstGeom prst="rect">
            <a:avLst/>
          </a:prstGeom>
        </p:spPr>
      </p:pic>
      <p:pic>
        <p:nvPicPr>
          <p:cNvPr id="2" name="图片 1"/>
          <p:cNvPicPr>
            <a:picLocks noChangeAspect="1"/>
          </p:cNvPicPr>
          <p:nvPr/>
        </p:nvPicPr>
        <p:blipFill>
          <a:blip r:embed="rId3"/>
          <a:stretch>
            <a:fillRect/>
          </a:stretch>
        </p:blipFill>
        <p:spPr>
          <a:xfrm>
            <a:off x="1655541" y="1268760"/>
            <a:ext cx="7464001" cy="5184576"/>
          </a:xfrm>
          <a:prstGeom prst="rect">
            <a:avLst/>
          </a:prstGeom>
        </p:spPr>
      </p:pic>
      <p:pic>
        <p:nvPicPr>
          <p:cNvPr id="4" name="图片 3"/>
          <p:cNvPicPr>
            <a:picLocks noChangeAspect="1"/>
          </p:cNvPicPr>
          <p:nvPr/>
        </p:nvPicPr>
        <p:blipFill>
          <a:blip r:embed="rId4"/>
          <a:stretch>
            <a:fillRect/>
          </a:stretch>
        </p:blipFill>
        <p:spPr>
          <a:xfrm>
            <a:off x="262558" y="3333846"/>
            <a:ext cx="1441607" cy="1269107"/>
          </a:xfrm>
          <a:prstGeom prst="rect">
            <a:avLst/>
          </a:prstGeom>
        </p:spPr>
      </p:pic>
      <p:pic>
        <p:nvPicPr>
          <p:cNvPr id="7" name="图片 6"/>
          <p:cNvPicPr>
            <a:picLocks noChangeAspect="1"/>
          </p:cNvPicPr>
          <p:nvPr/>
        </p:nvPicPr>
        <p:blipFill>
          <a:blip r:embed="rId5"/>
          <a:stretch>
            <a:fillRect/>
          </a:stretch>
        </p:blipFill>
        <p:spPr>
          <a:xfrm>
            <a:off x="478582" y="4574378"/>
            <a:ext cx="1176959" cy="294782"/>
          </a:xfrm>
          <a:prstGeom prst="rect">
            <a:avLst/>
          </a:prstGeom>
        </p:spPr>
      </p:pic>
    </p:spTree>
    <p:extLst>
      <p:ext uri="{BB962C8B-B14F-4D97-AF65-F5344CB8AC3E}">
        <p14:creationId xmlns:p14="http://schemas.microsoft.com/office/powerpoint/2010/main" val="20134100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24典例1.eps" descr="id:2147491711;FounderCES"/>
          <p:cNvPicPr/>
          <p:nvPr/>
        </p:nvPicPr>
        <p:blipFill>
          <a:blip r:embed="rId2"/>
          <a:stretch>
            <a:fillRect/>
          </a:stretch>
        </p:blipFill>
        <p:spPr>
          <a:xfrm>
            <a:off x="478582" y="908720"/>
            <a:ext cx="1008112" cy="325157"/>
          </a:xfrm>
          <a:prstGeom prst="rect">
            <a:avLst/>
          </a:prstGeom>
        </p:spPr>
      </p:pic>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论是实践的眼睛，只有掌握理论知识才能更好地促进生产的发展。下列化工生产原理正确的是（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可以通过电解熔融的氯化钠来制取金属钠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可以将钠加入饱和氯化铁溶液中制取铁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工业上用电解法冶炼铝时原料可以是氯化铝</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高炉炼铁时所发生的反应都是放热反应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故不需要加热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265938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313023"/>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用电解熔融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的方法冶炼金属</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非常活泼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加入饱和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为共价化合物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熔融状态下不导电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故电解法冶炼铝时使用的是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高炉炼铁时所发生的反应有些是吸热反应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3CO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m:t>高温</m:t>
                            </m:r>
                          </m:e>
                        </m:bar>
                      </m:num>
                      <m:den>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需要高温条件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313023"/>
              </a:xfrm>
              <a:blipFill>
                <a:blip r:embed="rId2"/>
                <a:stretch>
                  <a:fillRect l="-796" r="-849"/>
                </a:stretch>
              </a:blipFill>
            </p:spPr>
            <p:txBody>
              <a:bodyPr/>
              <a:lstStyle/>
              <a:p>
                <a:r>
                  <a:rPr lang="zh-CN" altLang="en-US">
                    <a:noFill/>
                  </a:rPr>
                  <a:t> </a:t>
                </a:r>
              </a:p>
            </p:txBody>
          </p:sp>
        </mc:Fallback>
      </mc:AlternateContent>
      <p:pic>
        <p:nvPicPr>
          <p:cNvPr id="3" name="24解析.eps" descr="id:2147491725;FounderCES"/>
          <p:cNvPicPr/>
          <p:nvPr/>
        </p:nvPicPr>
        <p:blipFill>
          <a:blip r:embed="rId3"/>
          <a:stretch>
            <a:fillRect/>
          </a:stretch>
        </p:blipFill>
        <p:spPr>
          <a:xfrm>
            <a:off x="478581" y="928971"/>
            <a:ext cx="952351" cy="340005"/>
          </a:xfrm>
          <a:prstGeom prst="rect">
            <a:avLst/>
          </a:prstGeom>
        </p:spPr>
      </p:pic>
      <p:pic>
        <p:nvPicPr>
          <p:cNvPr id="6" name="图片 5">
            <a:extLst>
              <a:ext uri="{FF2B5EF4-FFF2-40B4-BE49-F238E27FC236}">
                <a16:creationId xmlns:a16="http://schemas.microsoft.com/office/drawing/2014/main" id="{5929A77D-1E30-B0D6-23A3-F49940DE3048}"/>
              </a:ext>
            </a:extLst>
          </p:cNvPr>
          <p:cNvPicPr>
            <a:picLocks noChangeAspect="1"/>
          </p:cNvPicPr>
          <p:nvPr/>
        </p:nvPicPr>
        <p:blipFill>
          <a:blip r:embed="rId4"/>
          <a:stretch>
            <a:fillRect/>
          </a:stretch>
        </p:blipFill>
        <p:spPr>
          <a:xfrm>
            <a:off x="384913" y="4095159"/>
            <a:ext cx="1046020" cy="423292"/>
          </a:xfrm>
          <a:prstGeom prst="rect">
            <a:avLst/>
          </a:prstGeom>
        </p:spPr>
      </p:pic>
      <p:sp>
        <p:nvSpPr>
          <p:cNvPr id="7" name="内容占位符 1"/>
          <p:cNvSpPr txBox="1">
            <a:spLocks/>
          </p:cNvSpPr>
          <p:nvPr/>
        </p:nvSpPr>
        <p:spPr bwMode="auto">
          <a:xfrm>
            <a:off x="1342678" y="3933056"/>
            <a:ext cx="10504024"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1878348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896917"/>
            <a:ext cx="11485848" cy="3756219"/>
          </a:xfrm>
          <a:solidFill>
            <a:srgbClr val="E3F2E7"/>
          </a:solidFill>
        </p:spPr>
        <p:txBody>
          <a:bodyPr/>
          <a:lstStyle/>
          <a:p>
            <a:pPr algn="ct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断金属冶炼原理的思维流</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程</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r>
              <a:rPr lang="en-US" altLang="zh-CN" sz="105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	</a:t>
            </a:r>
            <a:endParaRPr lang="en-US" altLang="zh-CN" sz="105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sz="105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0690;FounderCES"/>
          <p:cNvPicPr/>
          <p:nvPr/>
        </p:nvPicPr>
        <p:blipFill>
          <a:blip r:embed="rId2"/>
          <a:stretch>
            <a:fillRect/>
          </a:stretch>
        </p:blipFill>
        <p:spPr>
          <a:xfrm>
            <a:off x="555968" y="1015502"/>
            <a:ext cx="1641475" cy="359410"/>
          </a:xfrm>
          <a:prstGeom prst="rect">
            <a:avLst/>
          </a:prstGeom>
        </p:spPr>
      </p:pic>
      <p:pic>
        <p:nvPicPr>
          <p:cNvPr id="5" name="ae23.jpg" descr="id:2147494807;FounderCES"/>
          <p:cNvPicPr/>
          <p:nvPr/>
        </p:nvPicPr>
        <p:blipFill>
          <a:blip r:embed="rId3">
            <a:clrChange>
              <a:clrFrom>
                <a:srgbClr val="EAF3E2"/>
              </a:clrFrom>
              <a:clrTo>
                <a:srgbClr val="EAF3E2">
                  <a:alpha val="0"/>
                </a:srgbClr>
              </a:clrTo>
            </a:clrChange>
          </a:blip>
          <a:stretch>
            <a:fillRect/>
          </a:stretch>
        </p:blipFill>
        <p:spPr>
          <a:xfrm>
            <a:off x="2350790" y="1628800"/>
            <a:ext cx="7560840" cy="2704956"/>
          </a:xfrm>
          <a:prstGeom prst="rect">
            <a:avLst/>
          </a:prstGeom>
        </p:spPr>
      </p:pic>
    </p:spTree>
    <p:extLst>
      <p:ext uri="{BB962C8B-B14F-4D97-AF65-F5344CB8AC3E}">
        <p14:creationId xmlns:p14="http://schemas.microsoft.com/office/powerpoint/2010/main" val="3400685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2.EPS" descr="id:2147491311;FounderCES"/>
          <p:cNvPicPr/>
          <p:nvPr/>
        </p:nvPicPr>
        <p:blipFill>
          <a:blip r:embed="rId2"/>
          <a:stretch>
            <a:fillRect/>
          </a:stretch>
        </p:blipFill>
        <p:spPr>
          <a:xfrm>
            <a:off x="462186" y="908720"/>
            <a:ext cx="952500" cy="334010"/>
          </a:xfrm>
          <a:prstGeom prst="rect">
            <a:avLst/>
          </a:prstGeom>
        </p:spPr>
      </p:pic>
      <p:sp>
        <p:nvSpPr>
          <p:cNvPr id="5" name="内容占位符 4"/>
          <p:cNvSpPr>
            <a:spLocks noGrp="1"/>
          </p:cNvSpPr>
          <p:nvPr>
            <p:ph idx="1"/>
          </p:nvPr>
        </p:nvSpPr>
        <p:spPr>
          <a:xfrm>
            <a:off x="360854" y="746120"/>
            <a:ext cx="11485848" cy="1754326"/>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从</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海水中提取物质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从海带中提取碘的方法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）工艺流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程</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d807c.jpg" descr="id:2147494821;FounderCES"/>
          <p:cNvPicPr/>
          <p:nvPr/>
        </p:nvPicPr>
        <p:blipFill>
          <a:blip r:embed="rId3"/>
          <a:stretch>
            <a:fillRect/>
          </a:stretch>
        </p:blipFill>
        <p:spPr>
          <a:xfrm>
            <a:off x="2494806" y="2511112"/>
            <a:ext cx="6480720" cy="2290686"/>
          </a:xfrm>
          <a:prstGeom prst="rect">
            <a:avLst/>
          </a:prstGeom>
        </p:spPr>
      </p:pic>
      <mc:AlternateContent xmlns:mc="http://schemas.openxmlformats.org/markup-compatibility/2006" xmlns:a14="http://schemas.microsoft.com/office/drawing/2010/main">
        <mc:Choice Requires="a14">
          <p:sp>
            <p:nvSpPr>
              <p:cNvPr id="6" name="内容占位符 3"/>
              <p:cNvSpPr txBox="1">
                <a:spLocks/>
              </p:cNvSpPr>
              <p:nvPr/>
            </p:nvSpPr>
            <p:spPr bwMode="auto">
              <a:xfrm>
                <a:off x="360854" y="5013176"/>
                <a:ext cx="11485848" cy="70731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）化学原理：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2I</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3"/>
              <p:cNvSpPr txBox="1">
                <a:spLocks noRot="1" noChangeAspect="1" noMove="1" noResize="1" noEditPoints="1" noAdjustHandles="1" noChangeArrowheads="1" noChangeShapeType="1" noTextEdit="1"/>
              </p:cNvSpPr>
              <p:nvPr/>
            </p:nvSpPr>
            <p:spPr bwMode="auto">
              <a:xfrm>
                <a:off x="360854" y="5013176"/>
                <a:ext cx="11485848" cy="707310"/>
              </a:xfrm>
              <a:prstGeom prst="rect">
                <a:avLst/>
              </a:prstGeom>
              <a:blipFill>
                <a:blip r:embed="rId4"/>
                <a:stretch>
                  <a:fillRect l="-796" b="-862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extLst>
      <p:ext uri="{BB962C8B-B14F-4D97-AF65-F5344CB8AC3E}">
        <p14:creationId xmlns:p14="http://schemas.microsoft.com/office/powerpoint/2010/main" val="23545313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从海水中提取溴的方法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）工艺流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程</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d807e.jpg" descr="id:2147494828;FounderCES"/>
          <p:cNvPicPr/>
          <p:nvPr/>
        </p:nvPicPr>
        <p:blipFill>
          <a:blip r:embed="rId2"/>
          <a:stretch>
            <a:fillRect/>
          </a:stretch>
        </p:blipFill>
        <p:spPr>
          <a:xfrm>
            <a:off x="2710830" y="2132856"/>
            <a:ext cx="6614196" cy="2736304"/>
          </a:xfrm>
          <a:prstGeom prst="rect">
            <a:avLst/>
          </a:prstGeom>
        </p:spPr>
      </p:pic>
    </p:spTree>
    <p:extLst>
      <p:ext uri="{BB962C8B-B14F-4D97-AF65-F5344CB8AC3E}">
        <p14:creationId xmlns:p14="http://schemas.microsoft.com/office/powerpoint/2010/main" val="4348890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）基本操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d807f.jpg" descr="id:2147494835;FounderCES"/>
          <p:cNvPicPr/>
          <p:nvPr/>
        </p:nvPicPr>
        <p:blipFill>
          <a:blip r:embed="rId2"/>
          <a:stretch>
            <a:fillRect/>
          </a:stretch>
        </p:blipFill>
        <p:spPr>
          <a:xfrm>
            <a:off x="2998862" y="1340768"/>
            <a:ext cx="6048672" cy="4774135"/>
          </a:xfrm>
          <a:prstGeom prst="rect">
            <a:avLst/>
          </a:prstGeom>
        </p:spPr>
      </p:pic>
    </p:spTree>
    <p:extLst>
      <p:ext uri="{BB962C8B-B14F-4D97-AF65-F5344CB8AC3E}">
        <p14:creationId xmlns:p14="http://schemas.microsoft.com/office/powerpoint/2010/main" val="4568193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从海水中提取镁的方法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）工艺流程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d808.jpg" descr="id:2147494842;FounderCES"/>
          <p:cNvPicPr/>
          <p:nvPr/>
        </p:nvPicPr>
        <p:blipFill>
          <a:blip r:embed="rId2"/>
          <a:stretch>
            <a:fillRect/>
          </a:stretch>
        </p:blipFill>
        <p:spPr>
          <a:xfrm>
            <a:off x="2854846" y="2132856"/>
            <a:ext cx="6552728" cy="3189774"/>
          </a:xfrm>
          <a:prstGeom prst="rect">
            <a:avLst/>
          </a:prstGeom>
        </p:spPr>
      </p:pic>
    </p:spTree>
    <p:extLst>
      <p:ext uri="{BB962C8B-B14F-4D97-AF65-F5344CB8AC3E}">
        <p14:creationId xmlns:p14="http://schemas.microsoft.com/office/powerpoint/2010/main" val="345354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757952"/>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）反应原理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2HCl</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熔融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电解</m:t>
                            </m:r>
                          </m:e>
                        </m:bar>
                      </m:num>
                      <m:den>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757952"/>
              </a:xfrm>
              <a:blipFill>
                <a:blip r:embed="rId2"/>
                <a:stretch>
                  <a:fillRect l="-79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792648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食盐在工业生产中的应用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）海水制盐：在海滩边，将海水抽入池内，随着风吹日晒，海水中的水分不断蒸发，盐浓度愈来愈高，再让浓盐水进入结晶池，继续蒸发，直到析出食盐晶体。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）食盐在工业生产中的应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d810a.jpg" descr="id:2147494849;FounderCES"/>
          <p:cNvPicPr/>
          <p:nvPr/>
        </p:nvPicPr>
        <p:blipFill>
          <a:blip r:embed="rId2"/>
          <a:stretch>
            <a:fillRect/>
          </a:stretch>
        </p:blipFill>
        <p:spPr>
          <a:xfrm>
            <a:off x="2422798" y="3212975"/>
            <a:ext cx="6480720" cy="2331695"/>
          </a:xfrm>
          <a:prstGeom prst="rect">
            <a:avLst/>
          </a:prstGeom>
        </p:spPr>
      </p:pic>
    </p:spTree>
    <p:extLst>
      <p:ext uri="{BB962C8B-B14F-4D97-AF65-F5344CB8AC3E}">
        <p14:creationId xmlns:p14="http://schemas.microsoft.com/office/powerpoint/2010/main" val="3643392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309706"/>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）反应的化学方程式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氯碱工业</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电解</m:t>
                            </m:r>
                          </m:e>
                        </m:bar>
                      </m:num>
                      <m:den>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制钠和氯气：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熔融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电解</m:t>
                            </m:r>
                          </m:e>
                        </m:bar>
                      </m:num>
                      <m:den>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制盐酸：</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点燃</m:t>
                            </m:r>
                          </m:e>
                        </m:bar>
                      </m:num>
                      <m:den>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制漂白液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2NaOH</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309706"/>
              </a:xfrm>
              <a:blipFill>
                <a:blip r:embed="rId2"/>
                <a:stretch>
                  <a:fillRect l="-79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2588111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06574" y="908720"/>
            <a:ext cx="8496944" cy="5440157"/>
          </a:xfrm>
          <a:prstGeom prst="rect">
            <a:avLst/>
          </a:prstGeom>
        </p:spPr>
      </p:pic>
      <p:pic>
        <p:nvPicPr>
          <p:cNvPr id="4" name="图片 3"/>
          <p:cNvPicPr>
            <a:picLocks noChangeAspect="1"/>
          </p:cNvPicPr>
          <p:nvPr/>
        </p:nvPicPr>
        <p:blipFill>
          <a:blip r:embed="rId3"/>
          <a:stretch>
            <a:fillRect/>
          </a:stretch>
        </p:blipFill>
        <p:spPr>
          <a:xfrm>
            <a:off x="2782838" y="836712"/>
            <a:ext cx="4320480" cy="138968"/>
          </a:xfrm>
          <a:prstGeom prst="rect">
            <a:avLst/>
          </a:prstGeom>
        </p:spPr>
      </p:pic>
    </p:spTree>
    <p:extLst>
      <p:ext uri="{BB962C8B-B14F-4D97-AF65-F5344CB8AC3E}">
        <p14:creationId xmlns:p14="http://schemas.microsoft.com/office/powerpoint/2010/main" val="17358474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125664"/>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制漂白粉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制纯碱：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125664"/>
              </a:xfrm>
              <a:blipFill>
                <a:blip r:embed="rId2"/>
                <a:stretch>
                  <a:fillRect l="-796" r="-849" b="-3704"/>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16050734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典例2.EPS" descr="id:2147492653;FounderCES">
            <a:extLst>
              <a:ext uri="{FF2B5EF4-FFF2-40B4-BE49-F238E27FC236}">
                <a16:creationId xmlns:a16="http://schemas.microsoft.com/office/drawing/2014/main" id="{998FE7EE-51D7-30C4-0569-4E96DEC537C3}"/>
              </a:ext>
            </a:extLst>
          </p:cNvPr>
          <p:cNvPicPr>
            <a:picLocks noChangeAspect="1"/>
          </p:cNvPicPr>
          <p:nvPr/>
        </p:nvPicPr>
        <p:blipFill>
          <a:blip r:embed="rId2"/>
          <a:stretch>
            <a:fillRect/>
          </a:stretch>
        </p:blipFill>
        <p:spPr>
          <a:xfrm>
            <a:off x="387229" y="899928"/>
            <a:ext cx="1167995" cy="375767"/>
          </a:xfrm>
          <a:prstGeom prst="rect">
            <a:avLst/>
          </a:prstGeom>
        </p:spPr>
      </p:pic>
      <p:sp>
        <p:nvSpPr>
          <p:cNvPr id="9" name="内容占位符 8"/>
          <p:cNvSpPr>
            <a:spLocks noGrp="1"/>
          </p:cNvSpPr>
          <p:nvPr>
            <p:ph idx="1"/>
          </p:nvPr>
        </p:nvSpPr>
        <p:spPr>
          <a:xfrm>
            <a:off x="360854" y="746120"/>
            <a:ext cx="11485848" cy="5078313"/>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辽宁名校联盟高二联考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）海水资源开发利用的部分过程如图所示。下列说法正确的是（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向苦卤中通入的氧化剂可以是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工业生产中常选用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作为沉淀剂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粗盐可采用沉淀、过滤和结晶等过程提纯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常用电解熔融氧化镁的方法制备金属</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p>
        </p:txBody>
      </p:sp>
      <p:pic>
        <p:nvPicPr>
          <p:cNvPr id="10" name="cy35-57.jpg" descr="id:2147494863;FounderCES"/>
          <p:cNvPicPr/>
          <p:nvPr/>
        </p:nvPicPr>
        <p:blipFill>
          <a:blip r:embed="rId3"/>
          <a:stretch>
            <a:fillRect/>
          </a:stretch>
        </p:blipFill>
        <p:spPr>
          <a:xfrm>
            <a:off x="3062798" y="1965947"/>
            <a:ext cx="5912728" cy="1535061"/>
          </a:xfrm>
          <a:prstGeom prst="rect">
            <a:avLst/>
          </a:prstGeom>
        </p:spPr>
      </p:pic>
    </p:spTree>
    <p:extLst>
      <p:ext uri="{BB962C8B-B14F-4D97-AF65-F5344CB8AC3E}">
        <p14:creationId xmlns:p14="http://schemas.microsoft.com/office/powerpoint/2010/main" val="37940176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641207"/>
              </a:xfrm>
            </p:spPr>
            <p:txBody>
              <a:bodyPr/>
              <a:lstStyle/>
              <a:p>
                <a:pPr hangingPunct="0">
                  <a:spcAft>
                    <a:spcPts val="0"/>
                  </a:spcAft>
                </a:pPr>
                <a:r>
                  <a:rPr lang="en-US" altLang="zh-CN" b="1" smtClean="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u="wavy" smtClean="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向</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苦卤中通入的氧化剂可能是</a:t>
                </a:r>
                <a:r>
                  <a:rPr lang="en-US"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u="wavy" baseline="-2500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目的是将溴离子氧化成溴单质</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二氧化硫与溴离子不反应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从生产成本的角度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工业生产中常选用生石灰或石灰</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流程可知</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海水晒盐分离出粗盐和苦卤</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向苦卤中通入氧化剂如</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置换出溴单质</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发生反应</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2Br</a:t>
                </a:r>
                <a:r>
                  <a:rPr lang="zh-CN" altLang="zh-CN" b="1" baseline="30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AEEF"/>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2Cl</a:t>
                </a:r>
                <a:r>
                  <a:rPr lang="zh-CN" altLang="zh-CN" b="1" baseline="30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baseline="-25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溶液</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中含镁离子</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与沉淀剂生石灰或石灰乳反应生成氢氧化镁。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作为沉</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淀</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因为其便宜易得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粗盐溶于水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加沉淀剂除去杂质后过滤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蒸发结晶可得到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氧化镁的熔点很高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故常用电解无水氯化镁的方法制备金属</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641207"/>
              </a:xfrm>
              <a:blipFill>
                <a:blip r:embed="rId2"/>
                <a:stretch>
                  <a:fillRect l="-796" r="-849" b="-525"/>
                </a:stretch>
              </a:blipFill>
            </p:spPr>
            <p:txBody>
              <a:bodyPr/>
              <a:lstStyle/>
              <a:p>
                <a:r>
                  <a:rPr lang="zh-CN" altLang="en-US">
                    <a:noFill/>
                  </a:rPr>
                  <a:t> </a:t>
                </a:r>
              </a:p>
            </p:txBody>
          </p:sp>
        </mc:Fallback>
      </mc:AlternateContent>
      <p:pic>
        <p:nvPicPr>
          <p:cNvPr id="3" name="24解析.eps" descr="id:2147491725;FounderCES"/>
          <p:cNvPicPr/>
          <p:nvPr/>
        </p:nvPicPr>
        <p:blipFill>
          <a:blip r:embed="rId3"/>
          <a:stretch>
            <a:fillRect/>
          </a:stretch>
        </p:blipFill>
        <p:spPr>
          <a:xfrm>
            <a:off x="478581" y="928971"/>
            <a:ext cx="952351" cy="340005"/>
          </a:xfrm>
          <a:prstGeom prst="rect">
            <a:avLst/>
          </a:prstGeom>
        </p:spPr>
      </p:pic>
      <p:pic>
        <p:nvPicPr>
          <p:cNvPr id="6" name="图片 5">
            <a:extLst>
              <a:ext uri="{FF2B5EF4-FFF2-40B4-BE49-F238E27FC236}">
                <a16:creationId xmlns:a16="http://schemas.microsoft.com/office/drawing/2014/main" id="{5929A77D-1E30-B0D6-23A3-F49940DE3048}"/>
              </a:ext>
            </a:extLst>
          </p:cNvPr>
          <p:cNvPicPr>
            <a:picLocks noChangeAspect="1"/>
          </p:cNvPicPr>
          <p:nvPr/>
        </p:nvPicPr>
        <p:blipFill>
          <a:blip r:embed="rId4"/>
          <a:stretch>
            <a:fillRect/>
          </a:stretch>
        </p:blipFill>
        <p:spPr>
          <a:xfrm>
            <a:off x="384913" y="5453980"/>
            <a:ext cx="1046020" cy="423292"/>
          </a:xfrm>
          <a:prstGeom prst="rect">
            <a:avLst/>
          </a:prstGeom>
        </p:spPr>
      </p:pic>
      <p:sp>
        <p:nvSpPr>
          <p:cNvPr id="7" name="内容占位符 1"/>
          <p:cNvSpPr txBox="1">
            <a:spLocks/>
          </p:cNvSpPr>
          <p:nvPr/>
        </p:nvSpPr>
        <p:spPr bwMode="auto">
          <a:xfrm>
            <a:off x="1342678" y="5291877"/>
            <a:ext cx="10504024"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endParaRPr lang="zh-CN" altLang="en-US" dirty="0"/>
          </a:p>
        </p:txBody>
      </p:sp>
      <p:pic>
        <p:nvPicPr>
          <p:cNvPr id="8" name="箭头右.eps" descr="id:2147494877;FounderCES"/>
          <p:cNvPicPr/>
          <p:nvPr/>
        </p:nvPicPr>
        <p:blipFill>
          <a:blip r:embed="rId5"/>
          <a:stretch>
            <a:fillRect/>
          </a:stretch>
        </p:blipFill>
        <p:spPr>
          <a:xfrm>
            <a:off x="1990750" y="1844824"/>
            <a:ext cx="298891" cy="235906"/>
          </a:xfrm>
          <a:prstGeom prst="rect">
            <a:avLst/>
          </a:prstGeom>
        </p:spPr>
      </p:pic>
    </p:spTree>
    <p:extLst>
      <p:ext uri="{BB962C8B-B14F-4D97-AF65-F5344CB8AC3E}">
        <p14:creationId xmlns:p14="http://schemas.microsoft.com/office/powerpoint/2010/main" val="639444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0719"/>
            <a:ext cx="11485848" cy="5008230"/>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混</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合物的分离方法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分离悬浊液中固</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体</a:t>
            </a:r>
            <a:r>
              <a:rPr lang="en-US" altLang="zh-CN" b="1">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过</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从溶液中分离出溶解度随温度变化较小的溶质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蒸发结晶。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从溶液中分离出溶解度随温度变化较大的溶质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热浓缩、冷却结晶。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分离沸点相差较大的液体混合</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a:t>
            </a:r>
            <a:r>
              <a:rPr lang="en-US" altLang="zh-CN" b="1">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蒸</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从溴水中提取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从碘水中提取</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萃</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分离互不相溶、密度不同的液体混合</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a:t>
            </a:r>
            <a:r>
              <a:rPr lang="en-US" altLang="zh-CN" b="1">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从粗碘中提取碘单</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质</a:t>
            </a:r>
            <a:r>
              <a:rPr lang="en-US" altLang="zh-CN" b="1">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升</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华。</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91826;FounderCES"/>
          <p:cNvPicPr/>
          <p:nvPr/>
        </p:nvPicPr>
        <p:blipFill>
          <a:blip r:embed="rId2"/>
          <a:stretch>
            <a:fillRect/>
          </a:stretch>
        </p:blipFill>
        <p:spPr>
          <a:xfrm>
            <a:off x="478582" y="852649"/>
            <a:ext cx="1993898" cy="437510"/>
          </a:xfrm>
          <a:prstGeom prst="rect">
            <a:avLst/>
          </a:prstGeom>
        </p:spPr>
      </p:pic>
    </p:spTree>
    <p:extLst>
      <p:ext uri="{BB962C8B-B14F-4D97-AF65-F5344CB8AC3E}">
        <p14:creationId xmlns:p14="http://schemas.microsoft.com/office/powerpoint/2010/main" val="16224109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知识过.eps" descr="id:2147487985;FounderCES"/>
          <p:cNvPicPr/>
          <p:nvPr/>
        </p:nvPicPr>
        <p:blipFill>
          <a:blip r:embed="rId2">
            <a:clrChange>
              <a:clrFrom>
                <a:srgbClr val="000000">
                  <a:alpha val="0"/>
                </a:srgbClr>
              </a:clrFrom>
              <a:clrTo>
                <a:srgbClr val="000000">
                  <a:alpha val="0"/>
                </a:srgbClr>
              </a:clrTo>
            </a:clrChange>
          </a:blip>
          <a:stretch>
            <a:fillRect/>
          </a:stretch>
        </p:blipFill>
        <p:spPr>
          <a:xfrm>
            <a:off x="2970689" y="755651"/>
            <a:ext cx="6249035" cy="539750"/>
          </a:xfrm>
          <a:prstGeom prst="rect">
            <a:avLst/>
          </a:prstGeom>
        </p:spPr>
      </p:pic>
      <p:pic>
        <p:nvPicPr>
          <p:cNvPr id="12" name="知识点1.eps" descr="id:2147491441;FounderCES"/>
          <p:cNvPicPr/>
          <p:nvPr/>
        </p:nvPicPr>
        <p:blipFill>
          <a:blip r:embed="rId3"/>
          <a:stretch>
            <a:fillRect/>
          </a:stretch>
        </p:blipFill>
        <p:spPr>
          <a:xfrm>
            <a:off x="406574" y="1520590"/>
            <a:ext cx="1296144" cy="358243"/>
          </a:xfrm>
          <a:prstGeom prst="rect">
            <a:avLst/>
          </a:prstGeom>
        </p:spPr>
      </p:pic>
      <p:sp>
        <p:nvSpPr>
          <p:cNvPr id="13" name="内容占位符 1"/>
          <p:cNvSpPr txBox="1">
            <a:spLocks/>
          </p:cNvSpPr>
          <p:nvPr/>
        </p:nvSpPr>
        <p:spPr bwMode="auto">
          <a:xfrm>
            <a:off x="360854" y="1342509"/>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金</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属矿物的开发利用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金属在自然界中的存在形式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cy35-55a.jpg" descr="id:2147494627;FounderCES"/>
          <p:cNvPicPr/>
          <p:nvPr/>
        </p:nvPicPr>
        <p:blipFill>
          <a:blip r:embed="rId4"/>
          <a:stretch>
            <a:fillRect/>
          </a:stretch>
        </p:blipFill>
        <p:spPr>
          <a:xfrm>
            <a:off x="2206774" y="2636912"/>
            <a:ext cx="7091910" cy="1584176"/>
          </a:xfrm>
          <a:prstGeom prst="rect">
            <a:avLst/>
          </a:prstGeom>
        </p:spPr>
      </p:pic>
    </p:spTree>
    <p:extLst>
      <p:ext uri="{BB962C8B-B14F-4D97-AF65-F5344CB8AC3E}">
        <p14:creationId xmlns:p14="http://schemas.microsoft.com/office/powerpoint/2010/main" val="5464339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金属的冶炼方</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法</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xb19.jpg" descr="id:2147494634;FounderCES"/>
          <p:cNvPicPr/>
          <p:nvPr/>
        </p:nvPicPr>
        <p:blipFill>
          <a:blip r:embed="rId2"/>
          <a:stretch>
            <a:fillRect/>
          </a:stretch>
        </p:blipFill>
        <p:spPr>
          <a:xfrm>
            <a:off x="2109720" y="1628800"/>
            <a:ext cx="7153838" cy="1224136"/>
          </a:xfrm>
          <a:prstGeom prst="rect">
            <a:avLst/>
          </a:prstGeom>
        </p:spPr>
      </p:pic>
      <p:sp>
        <p:nvSpPr>
          <p:cNvPr id="4" name="内容占位符 1"/>
          <p:cNvSpPr txBox="1">
            <a:spLocks/>
          </p:cNvSpPr>
          <p:nvPr/>
        </p:nvSpPr>
        <p:spPr bwMode="auto">
          <a:xfrm>
            <a:off x="360854" y="2996952"/>
            <a:ext cx="11485848" cy="1684244"/>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金属冶炼方法的选择取决于金属在自然界中的存在状态和金属的活泼性。金属越不活泼</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其阳离子越容易被还原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人类使用的时间越早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金属越活泼</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其阳离子越难被还原。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拨.eps" descr="id:2147490454;FounderCES"/>
          <p:cNvPicPr/>
          <p:nvPr/>
        </p:nvPicPr>
        <p:blipFill>
          <a:blip r:embed="rId3"/>
          <a:stretch>
            <a:fillRect/>
          </a:stretch>
        </p:blipFill>
        <p:spPr>
          <a:xfrm>
            <a:off x="499884" y="3078838"/>
            <a:ext cx="1778898" cy="415027"/>
          </a:xfrm>
          <a:prstGeom prst="rect">
            <a:avLst/>
          </a:prstGeom>
        </p:spPr>
      </p:pic>
    </p:spTree>
    <p:extLst>
      <p:ext uri="{BB962C8B-B14F-4D97-AF65-F5344CB8AC3E}">
        <p14:creationId xmlns:p14="http://schemas.microsoft.com/office/powerpoint/2010/main" val="3246980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知识点2.eps" descr="id:2147491537;FounderCES"/>
          <p:cNvPicPr/>
          <p:nvPr/>
        </p:nvPicPr>
        <p:blipFill>
          <a:blip r:embed="rId2"/>
          <a:stretch>
            <a:fillRect/>
          </a:stretch>
        </p:blipFill>
        <p:spPr>
          <a:xfrm>
            <a:off x="550590" y="908719"/>
            <a:ext cx="1353907" cy="360041"/>
          </a:xfrm>
          <a:prstGeom prst="rect">
            <a:avLst/>
          </a:prstGeom>
        </p:spPr>
      </p:pic>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海</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水资源的利用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类</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型</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水水资源的利用主要包括海水的淡化和直接利用海水进行冷却等。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海水的淡化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）主要方法：蒸馏法、电渗析法、反渗透法和离子交换法等。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）海水的蒸馏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d804.jpg" descr="id:2147494655;FounderCES"/>
          <p:cNvPicPr/>
          <p:nvPr/>
        </p:nvPicPr>
        <p:blipFill>
          <a:blip r:embed="rId3"/>
          <a:stretch>
            <a:fillRect/>
          </a:stretch>
        </p:blipFill>
        <p:spPr>
          <a:xfrm>
            <a:off x="3646934" y="4162440"/>
            <a:ext cx="4373033" cy="2376264"/>
          </a:xfrm>
          <a:prstGeom prst="rect">
            <a:avLst/>
          </a:prstGeom>
        </p:spPr>
      </p:pic>
    </p:spTree>
    <p:extLst>
      <p:ext uri="{BB962C8B-B14F-4D97-AF65-F5344CB8AC3E}">
        <p14:creationId xmlns:p14="http://schemas.microsoft.com/office/powerpoint/2010/main" val="18147223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3.eps" descr="id:2147491580;FounderCES"/>
          <p:cNvPicPr/>
          <p:nvPr/>
        </p:nvPicPr>
        <p:blipFill>
          <a:blip r:embed="rId2"/>
          <a:stretch>
            <a:fillRect/>
          </a:stretch>
        </p:blipFill>
        <p:spPr>
          <a:xfrm>
            <a:off x="484310" y="872548"/>
            <a:ext cx="1290416" cy="343158"/>
          </a:xfrm>
          <a:prstGeom prst="rect">
            <a:avLst/>
          </a:prstGeom>
        </p:spPr>
      </p:pic>
      <p:sp>
        <p:nvSpPr>
          <p:cNvPr id="4" name="内容占位符 3"/>
          <p:cNvSpPr>
            <a:spLocks noGrp="1"/>
          </p:cNvSpPr>
          <p:nvPr>
            <p:ph idx="1"/>
          </p:nvPr>
        </p:nvSpPr>
        <p:spPr>
          <a:xfrm>
            <a:off x="360854" y="746120"/>
            <a:ext cx="11485848" cy="1130246"/>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海</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水化学资源的开发利用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海水中的化学元素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cy35-56.jpg" descr="id:2147494669;FounderCES"/>
          <p:cNvPicPr/>
          <p:nvPr/>
        </p:nvPicPr>
        <p:blipFill>
          <a:blip r:embed="rId3"/>
          <a:stretch>
            <a:fillRect/>
          </a:stretch>
        </p:blipFill>
        <p:spPr>
          <a:xfrm>
            <a:off x="2494806" y="1988840"/>
            <a:ext cx="5622514" cy="1584176"/>
          </a:xfrm>
          <a:prstGeom prst="rect">
            <a:avLst/>
          </a:prstGeom>
        </p:spPr>
      </p:pic>
      <p:sp>
        <p:nvSpPr>
          <p:cNvPr id="6" name="内容占位符 1"/>
          <p:cNvSpPr txBox="1">
            <a:spLocks/>
          </p:cNvSpPr>
          <p:nvPr/>
        </p:nvSpPr>
        <p:spPr bwMode="auto">
          <a:xfrm>
            <a:off x="360854" y="3810922"/>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海水中含量最多的是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两种元素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其他元素的总储量也很大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但富集程度很低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一般需要先富集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再提取。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名师点拨.eps" descr="id:2147491638;FounderCES"/>
          <p:cNvPicPr/>
          <p:nvPr/>
        </p:nvPicPr>
        <p:blipFill>
          <a:blip r:embed="rId4"/>
          <a:stretch>
            <a:fillRect/>
          </a:stretch>
        </p:blipFill>
        <p:spPr>
          <a:xfrm>
            <a:off x="478582" y="3892888"/>
            <a:ext cx="1944216" cy="454668"/>
          </a:xfrm>
          <a:prstGeom prst="rect">
            <a:avLst/>
          </a:prstGeom>
        </p:spPr>
      </p:pic>
    </p:spTree>
    <p:extLst>
      <p:ext uri="{BB962C8B-B14F-4D97-AF65-F5344CB8AC3E}">
        <p14:creationId xmlns:p14="http://schemas.microsoft.com/office/powerpoint/2010/main" val="1896955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海水化学资源的开发利</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用</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extLst>
                  <p:ext uri="{D42A27DB-BD31-4B8C-83A1-F6EECF244321}">
                    <p14:modId xmlns:p14="http://schemas.microsoft.com/office/powerpoint/2010/main" val="1779272439"/>
                  </p:ext>
                </p:extLst>
              </p:nvPr>
            </p:nvGraphicFramePr>
            <p:xfrm>
              <a:off x="478582" y="1517238"/>
              <a:ext cx="11368120" cy="4072002"/>
            </p:xfrm>
            <a:graphic>
              <a:graphicData uri="http://schemas.openxmlformats.org/drawingml/2006/table">
                <a:tbl>
                  <a:tblPr firstRow="1" firstCol="1" bandRow="1"/>
                  <a:tblGrid>
                    <a:gridCol w="1314154">
                      <a:extLst>
                        <a:ext uri="{9D8B030D-6E8A-4147-A177-3AD203B41FA5}">
                          <a16:colId xmlns:a16="http://schemas.microsoft.com/office/drawing/2014/main" val="3272798664"/>
                        </a:ext>
                      </a:extLst>
                    </a:gridCol>
                    <a:gridCol w="10053966">
                      <a:extLst>
                        <a:ext uri="{9D8B030D-6E8A-4147-A177-3AD203B41FA5}">
                          <a16:colId xmlns:a16="http://schemas.microsoft.com/office/drawing/2014/main" val="1531040106"/>
                        </a:ext>
                      </a:extLst>
                    </a:gridCol>
                  </a:tblGrid>
                  <a:tr h="31382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操作方法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extLst>
                      <a:ext uri="{0D108BD9-81ED-4DB2-BD59-A6C34878D82A}">
                        <a16:rowId xmlns:a16="http://schemas.microsoft.com/office/drawing/2014/main" val="4125502291"/>
                      </a:ext>
                    </a:extLst>
                  </a:tr>
                  <a:tr h="62764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海</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水制</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把海水引到盐滩上</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利用日光和风力使水分蒸发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得到食盐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蒸发海水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使食盐浓缩结晶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8138" marR="3813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3433488110"/>
                      </a:ext>
                    </a:extLst>
                  </a:tr>
                  <a:tr h="69386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海</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带提</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流程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海带灼烧</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浸泡</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过滤</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萃取</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提纯</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碘单质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主要的化学反应原理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2I</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8138" marR="3813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527071720"/>
                      </a:ext>
                    </a:extLst>
                  </a:tr>
                  <a:tr h="69386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海</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水提</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在预先经过酸化的浓缩海水中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用氯气氧化溴离子为溴单质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主要的化学反应原理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2Br</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8138" marR="3813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2251956874"/>
                      </a:ext>
                    </a:extLst>
                  </a:tr>
                </a:tbl>
              </a:graphicData>
            </a:graphic>
          </p:graphicFrame>
        </mc:Choice>
        <mc:Fallback xmlns="">
          <p:graphicFrame>
            <p:nvGraphicFramePr>
              <p:cNvPr id="2" name="表格 1"/>
              <p:cNvGraphicFramePr>
                <a:graphicFrameLocks noGrp="1"/>
              </p:cNvGraphicFramePr>
              <p:nvPr>
                <p:extLst>
                  <p:ext uri="{D42A27DB-BD31-4B8C-83A1-F6EECF244321}">
                    <p14:modId xmlns:p14="http://schemas.microsoft.com/office/powerpoint/2010/main" val="1779272439"/>
                  </p:ext>
                </p:extLst>
              </p:nvPr>
            </p:nvGraphicFramePr>
            <p:xfrm>
              <a:off x="478582" y="1517238"/>
              <a:ext cx="11368120" cy="4072002"/>
            </p:xfrm>
            <a:graphic>
              <a:graphicData uri="http://schemas.openxmlformats.org/drawingml/2006/table">
                <a:tbl>
                  <a:tblPr firstRow="1" firstCol="1" bandRow="1"/>
                  <a:tblGrid>
                    <a:gridCol w="1314154">
                      <a:extLst>
                        <a:ext uri="{9D8B030D-6E8A-4147-A177-3AD203B41FA5}">
                          <a16:colId xmlns:a16="http://schemas.microsoft.com/office/drawing/2014/main" val="3272798664"/>
                        </a:ext>
                      </a:extLst>
                    </a:gridCol>
                    <a:gridCol w="10053966">
                      <a:extLst>
                        <a:ext uri="{9D8B030D-6E8A-4147-A177-3AD203B41FA5}">
                          <a16:colId xmlns:a16="http://schemas.microsoft.com/office/drawing/2014/main" val="1531040106"/>
                        </a:ext>
                      </a:extLst>
                    </a:gridCol>
                  </a:tblGrid>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操作方法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extLst>
                      <a:ext uri="{0D108BD9-81ED-4DB2-BD59-A6C34878D82A}">
                        <a16:rowId xmlns:a16="http://schemas.microsoft.com/office/drawing/2014/main" val="4125502291"/>
                      </a:ext>
                    </a:extLst>
                  </a:tr>
                  <a:tr h="109728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海</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水制</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把海水引到盐滩上</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利用日光和风力使水分蒸发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得到食盐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蒸发海水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使食盐浓缩结晶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8138" marR="3813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3433488110"/>
                      </a:ext>
                    </a:extLst>
                  </a:tr>
                  <a:tr h="121304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海</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带提</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38138" marR="3813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2"/>
                          <a:stretch>
                            <a:fillRect l="-13152" t="-135500" r="-121" b="-104000"/>
                          </a:stretch>
                        </a:blipFill>
                      </a:tcPr>
                    </a:tc>
                    <a:extLst>
                      <a:ext uri="{0D108BD9-81ED-4DB2-BD59-A6C34878D82A}">
                        <a16:rowId xmlns:a16="http://schemas.microsoft.com/office/drawing/2014/main" val="527071720"/>
                      </a:ext>
                    </a:extLst>
                  </a:tr>
                  <a:tr h="121304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海</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水提</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38138" marR="3813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2"/>
                          <a:stretch>
                            <a:fillRect l="-13152" t="-236683" r="-121" b="-4523"/>
                          </a:stretch>
                        </a:blipFill>
                      </a:tcPr>
                    </a:tc>
                    <a:extLst>
                      <a:ext uri="{0D108BD9-81ED-4DB2-BD59-A6C34878D82A}">
                        <a16:rowId xmlns:a16="http://schemas.microsoft.com/office/drawing/2014/main" val="2251956874"/>
                      </a:ext>
                    </a:extLst>
                  </a:tr>
                </a:tbl>
              </a:graphicData>
            </a:graphic>
          </p:graphicFrame>
        </mc:Fallback>
      </mc:AlternateContent>
    </p:spTree>
    <p:extLst>
      <p:ext uri="{BB962C8B-B14F-4D97-AF65-F5344CB8AC3E}">
        <p14:creationId xmlns:p14="http://schemas.microsoft.com/office/powerpoint/2010/main" val="3536337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extLst>
                  <p:ext uri="{D42A27DB-BD31-4B8C-83A1-F6EECF244321}">
                    <p14:modId xmlns:p14="http://schemas.microsoft.com/office/powerpoint/2010/main" val="2191742873"/>
                  </p:ext>
                </p:extLst>
              </p:nvPr>
            </p:nvGraphicFramePr>
            <p:xfrm>
              <a:off x="406574" y="1005079"/>
              <a:ext cx="11368120" cy="4738815"/>
            </p:xfrm>
            <a:graphic>
              <a:graphicData uri="http://schemas.openxmlformats.org/drawingml/2006/table">
                <a:tbl>
                  <a:tblPr firstRow="1" firstCol="1" bandRow="1"/>
                  <a:tblGrid>
                    <a:gridCol w="1314154">
                      <a:extLst>
                        <a:ext uri="{9D8B030D-6E8A-4147-A177-3AD203B41FA5}">
                          <a16:colId xmlns:a16="http://schemas.microsoft.com/office/drawing/2014/main" val="3272798664"/>
                        </a:ext>
                      </a:extLst>
                    </a:gridCol>
                    <a:gridCol w="10053966">
                      <a:extLst>
                        <a:ext uri="{9D8B030D-6E8A-4147-A177-3AD203B41FA5}">
                          <a16:colId xmlns:a16="http://schemas.microsoft.com/office/drawing/2014/main" val="1531040106"/>
                        </a:ext>
                      </a:extLst>
                    </a:gridCol>
                  </a:tblGrid>
                  <a:tr h="31382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操作方法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extLst>
                      <a:ext uri="{0D108BD9-81ED-4DB2-BD59-A6C34878D82A}">
                        <a16:rowId xmlns:a16="http://schemas.microsoft.com/office/drawing/2014/main" val="4125502291"/>
                      </a:ext>
                    </a:extLst>
                  </a:tr>
                  <a:tr h="94147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海</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水提</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海水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含</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m>
                                <m:mPr>
                                  <m:mcs>
                                    <m:mc>
                                      <m:mcPr>
                                        <m:count m:val="1"/>
                                        <m:mcJc m:val="center"/>
                                      </m:mcPr>
                                    </m:mc>
                                  </m:mcs>
                                  <m:ctrlPr>
                                    <a:rPr lang="zh-CN" altLang="zh-CN" sz="2400"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en-US" altLang="zh-CN" sz="2400" b="1"/>
                                      <m:t>C</m:t>
                                    </m:r>
                                    <m:r>
                                      <m:rPr>
                                        <m:nor/>
                                      </m:rPr>
                                      <a:rPr lang="en-US" altLang="zh-CN" sz="24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m:t>a</m:t>
                                    </m:r>
                                    <m:r>
                                      <m:rPr>
                                        <m:nor/>
                                      </m:rPr>
                                      <a:rPr lang="zh-CN" alt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m:t>（</m:t>
                                    </m:r>
                                    <m:r>
                                      <m:rPr>
                                        <m:nor/>
                                      </m:rPr>
                                      <a:rPr lang="en-US" altLang="zh-CN" sz="2400" b="1"/>
                                      <m:t>OH</m:t>
                                    </m:r>
                                    <m:r>
                                      <m:rPr>
                                        <m:nor/>
                                      </m:rPr>
                                      <a:rPr lang="zh-CN" altLang="en-US" sz="2400" b="1"/>
                                      <m:t>）</m:t>
                                    </m:r>
                                    <m:r>
                                      <m:rPr>
                                        <m:nor/>
                                      </m:rPr>
                                      <a:rPr lang="en-US" altLang="zh-CN" sz="2400" b="1" baseline="-25000"/>
                                      <m:t>2</m:t>
                                    </m:r>
                                  </m:e>
                                </m:mr>
                                <m:mr>
                                  <m:e>
                                    <m:acc>
                                      <m:accPr>
                                        <m:chr m:val="⃗"/>
                                        <m:ctrlPr>
                                          <a:rPr lang="zh-CN" altLang="zh-CN" sz="24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b="1" i="1" smtClean="0">
                                            <a:latin typeface="Cambria Math" panose="02040503050406030204" pitchFamily="18" charset="0"/>
                                          </a:rPr>
                                          <m:t>   </m:t>
                                        </m:r>
                                        <m:r>
                                          <a:rPr lang="en-US" altLang="zh-CN" sz="2400" b="1" i="0" smtClean="0">
                                            <a:latin typeface="Cambria Math" panose="02040503050406030204" pitchFamily="18" charset="0"/>
                                          </a:rPr>
                                          <m:t>                     </m:t>
                                        </m:r>
                                      </m:e>
                                    </m:acc>
                                  </m:e>
                                </m:mr>
                              </m:m>
                            </m:oMath>
                          </a14:m>
                          <a:r>
                            <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m>
                                <m:mPr>
                                  <m:mcs>
                                    <m:mc>
                                      <m:mcPr>
                                        <m:count m:val="1"/>
                                        <m:mcJc m:val="center"/>
                                      </m:mcPr>
                                    </m:mc>
                                  </m:mcs>
                                  <m:ctrlPr>
                                    <a:rPr lang="zh-CN" altLang="zh-CN" sz="2400"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en-US" altLang="zh-CN" sz="2400" b="1"/>
                                      <m:t>HCl</m:t>
                                    </m:r>
                                  </m:e>
                                </m:mr>
                                <m:mr>
                                  <m:e>
                                    <m:acc>
                                      <m:accPr>
                                        <m:chr m:val="⃗"/>
                                        <m:ctrlPr>
                                          <a:rPr lang="zh-CN" altLang="zh-CN" sz="24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b="1" i="1" smtClean="0">
                                            <a:latin typeface="Cambria Math" panose="02040503050406030204" pitchFamily="18" charset="0"/>
                                          </a:rPr>
                                          <m:t>   </m:t>
                                        </m:r>
                                        <m:r>
                                          <a:rPr lang="en-US" altLang="zh-CN" sz="2400" b="1" i="0" smtClean="0">
                                            <a:latin typeface="Cambria Math" panose="02040503050406030204" pitchFamily="18" charset="0"/>
                                          </a:rPr>
                                          <m:t>         </m:t>
                                        </m:r>
                                      </m:e>
                                    </m:acc>
                                  </m:e>
                                </m:mr>
                              </m:m>
                            </m:oMath>
                          </a14:m>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MgCl</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14:m>
                            <m:oMath xmlns:m="http://schemas.openxmlformats.org/officeDocument/2006/math">
                              <m:m>
                                <m:mPr>
                                  <m:mcs>
                                    <m:mc>
                                      <m:mcPr>
                                        <m:count m:val="1"/>
                                        <m:mcJc m:val="center"/>
                                      </m:mcPr>
                                    </m:mc>
                                  </m:mcs>
                                  <m:ctrlPr>
                                    <a:rPr lang="zh-CN" altLang="zh-CN" sz="2400"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en-US" sz="2400" b="1">
                                        <a:solidFill>
                                          <a:srgbClr val="000000"/>
                                        </a:solidFill>
                                        <a:latin typeface="仿宋" panose="02010609060101010101" pitchFamily="49" charset="-122"/>
                                        <a:ea typeface="仿宋" panose="02010609060101010101" pitchFamily="49" charset="-122"/>
                                        <a:cs typeface="Times New Roman" panose="02020603050405020304" pitchFamily="18" charset="0"/>
                                      </a:rPr>
                                      <m:t>结晶</m:t>
                                    </m:r>
                                  </m:e>
                                </m:mr>
                                <m:mr>
                                  <m:e>
                                    <m:acc>
                                      <m:accPr>
                                        <m:chr m:val="⃗"/>
                                        <m:ctrlPr>
                                          <a:rPr lang="zh-CN" altLang="zh-CN" sz="24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b="1" i="1" smtClean="0">
                                            <a:latin typeface="Cambria Math" panose="02040503050406030204" pitchFamily="18" charset="0"/>
                                          </a:rPr>
                                          <m:t>   </m:t>
                                        </m:r>
                                        <m:r>
                                          <a:rPr lang="en-US" altLang="zh-CN" sz="2400" b="1" i="0" smtClean="0">
                                            <a:latin typeface="Cambria Math" panose="02040503050406030204" pitchFamily="18" charset="0"/>
                                          </a:rPr>
                                          <m:t>         </m:t>
                                        </m:r>
                                      </m:e>
                                    </m:acc>
                                  </m:e>
                                </m:mr>
                              </m:m>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MgCl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m>
                                <m:mPr>
                                  <m:mcs>
                                    <m:mc>
                                      <m:mcPr>
                                        <m:count m:val="1"/>
                                        <m:mcJc m:val="center"/>
                                      </m:mcPr>
                                    </m:mc>
                                  </m:mcs>
                                  <m:ctrlPr>
                                    <a:rPr lang="zh-CN" altLang="zh-CN" sz="2400"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en-US" altLang="zh-CN" sz="2400" b="1"/>
                                      <m:t>HCl</m:t>
                                    </m:r>
                                    <m:r>
                                      <m:rPr>
                                        <m:nor/>
                                      </m:rPr>
                                      <a:rPr lang="zh-CN" altLang="en-US" sz="2400" b="1">
                                        <a:solidFill>
                                          <a:srgbClr val="000000"/>
                                        </a:solidFill>
                                        <a:latin typeface="仿宋" panose="02010609060101010101" pitchFamily="49" charset="-122"/>
                                        <a:ea typeface="仿宋" panose="02010609060101010101" pitchFamily="49" charset="-122"/>
                                        <a:cs typeface="Times New Roman" panose="02020603050405020304" pitchFamily="18" charset="0"/>
                                      </a:rPr>
                                      <m:t>气氛</m:t>
                                    </m:r>
                                  </m:e>
                                </m:mr>
                                <m:mr>
                                  <m:e>
                                    <m:acc>
                                      <m:accPr>
                                        <m:chr m:val="⃗"/>
                                        <m:ctrlPr>
                                          <a:rPr lang="zh-CN" altLang="zh-CN" sz="24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b="1" i="1" smtClean="0">
                                            <a:latin typeface="Cambria Math" panose="02040503050406030204" pitchFamily="18" charset="0"/>
                                          </a:rPr>
                                          <m:t>   </m:t>
                                        </m:r>
                                        <m:r>
                                          <a:rPr lang="en-US" altLang="zh-CN" sz="2400" b="1" i="0" smtClean="0">
                                            <a:latin typeface="Cambria Math" panose="02040503050406030204" pitchFamily="18" charset="0"/>
                                          </a:rPr>
                                          <m:t>                </m:t>
                                        </m:r>
                                      </m:e>
                                    </m:acc>
                                  </m:e>
                                </m:mr>
                              </m:m>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sz="2400"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en-US" sz="2400" b="1">
                                        <a:solidFill>
                                          <a:srgbClr val="000000"/>
                                        </a:solidFill>
                                        <a:latin typeface="仿宋" panose="02010609060101010101" pitchFamily="49" charset="-122"/>
                                        <a:ea typeface="仿宋" panose="02010609060101010101" pitchFamily="49" charset="-122"/>
                                        <a:cs typeface="Times New Roman" panose="02020603050405020304" pitchFamily="18" charset="0"/>
                                      </a:rPr>
                                      <m:t>电解</m:t>
                                    </m:r>
                                  </m:e>
                                </m:mr>
                                <m:mr>
                                  <m:e>
                                    <m:acc>
                                      <m:accPr>
                                        <m:chr m:val="⃗"/>
                                        <m:ctrlPr>
                                          <a:rPr lang="zh-CN" altLang="zh-CN" sz="24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b="1" i="1" smtClean="0">
                                            <a:latin typeface="Cambria Math" panose="02040503050406030204" pitchFamily="18" charset="0"/>
                                          </a:rPr>
                                          <m:t>  </m:t>
                                        </m:r>
                                        <m:r>
                                          <a:rPr lang="en-US" altLang="zh-CN" sz="2400" b="1" i="0" smtClean="0">
                                            <a:latin typeface="Cambria Math" panose="02040503050406030204" pitchFamily="18" charset="0"/>
                                          </a:rPr>
                                          <m:t>        </m:t>
                                        </m:r>
                                      </m:e>
                                    </m:acc>
                                  </m:e>
                                </m:mr>
                              </m:m>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8138" marR="3813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208255761"/>
                      </a:ext>
                    </a:extLst>
                  </a:tr>
                  <a:tr h="125529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他利</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提取核能开发中的重要原料铀和重水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开发海洋药物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潮汐能、波浪能等有待开发的新型能源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提取其他化工产品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8138" marR="3813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3003416911"/>
                      </a:ext>
                    </a:extLst>
                  </a:tr>
                </a:tbl>
              </a:graphicData>
            </a:graphic>
          </p:graphicFrame>
        </mc:Choice>
        <mc:Fallback xmlns="">
          <p:graphicFrame>
            <p:nvGraphicFramePr>
              <p:cNvPr id="2" name="表格 1"/>
              <p:cNvGraphicFramePr>
                <a:graphicFrameLocks noGrp="1"/>
              </p:cNvGraphicFramePr>
              <p:nvPr>
                <p:extLst>
                  <p:ext uri="{D42A27DB-BD31-4B8C-83A1-F6EECF244321}">
                    <p14:modId xmlns:p14="http://schemas.microsoft.com/office/powerpoint/2010/main" val="2191742873"/>
                  </p:ext>
                </p:extLst>
              </p:nvPr>
            </p:nvGraphicFramePr>
            <p:xfrm>
              <a:off x="406574" y="1005079"/>
              <a:ext cx="11368120" cy="4738815"/>
            </p:xfrm>
            <a:graphic>
              <a:graphicData uri="http://schemas.openxmlformats.org/drawingml/2006/table">
                <a:tbl>
                  <a:tblPr firstRow="1" firstCol="1" bandRow="1"/>
                  <a:tblGrid>
                    <a:gridCol w="1314154">
                      <a:extLst>
                        <a:ext uri="{9D8B030D-6E8A-4147-A177-3AD203B41FA5}">
                          <a16:colId xmlns:a16="http://schemas.microsoft.com/office/drawing/2014/main" val="3272798664"/>
                        </a:ext>
                      </a:extLst>
                    </a:gridCol>
                    <a:gridCol w="10053966">
                      <a:extLst>
                        <a:ext uri="{9D8B030D-6E8A-4147-A177-3AD203B41FA5}">
                          <a16:colId xmlns:a16="http://schemas.microsoft.com/office/drawing/2014/main" val="1531040106"/>
                        </a:ext>
                      </a:extLst>
                    </a:gridCol>
                  </a:tblGrid>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操作方法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extLst>
                      <a:ext uri="{0D108BD9-81ED-4DB2-BD59-A6C34878D82A}">
                        <a16:rowId xmlns:a16="http://schemas.microsoft.com/office/drawing/2014/main" val="4125502291"/>
                      </a:ext>
                    </a:extLst>
                  </a:tr>
                  <a:tr h="199561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海</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水提</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38138" marR="3813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2"/>
                          <a:stretch>
                            <a:fillRect l="-13152" t="-27744" r="-121" b="-114939"/>
                          </a:stretch>
                        </a:blipFill>
                      </a:tcPr>
                    </a:tc>
                    <a:extLst>
                      <a:ext uri="{0D108BD9-81ED-4DB2-BD59-A6C34878D82A}">
                        <a16:rowId xmlns:a16="http://schemas.microsoft.com/office/drawing/2014/main" val="208255761"/>
                      </a:ext>
                    </a:extLst>
                  </a:tr>
                  <a:tr h="219456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他利</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提取核能开发中的重要原料铀和重水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开发海洋药物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潮汐能、波浪能等有待开发的新型能源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提取其他化工产品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8138" marR="3813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3003416911"/>
                      </a:ext>
                    </a:extLst>
                  </a:tr>
                </a:tbl>
              </a:graphicData>
            </a:graphic>
          </p:graphicFrame>
        </mc:Fallback>
      </mc:AlternateContent>
    </p:spTree>
    <p:extLst>
      <p:ext uri="{BB962C8B-B14F-4D97-AF65-F5344CB8AC3E}">
        <p14:creationId xmlns:p14="http://schemas.microsoft.com/office/powerpoint/2010/main" val="1343180563"/>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1544</TotalTime>
  <Words>2358</Words>
  <Application>Microsoft Office PowerPoint</Application>
  <PresentationFormat>自定义</PresentationFormat>
  <Paragraphs>175</Paragraphs>
  <Slides>33</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33</vt:i4>
      </vt:variant>
    </vt:vector>
  </HeadingPairs>
  <TitlesOfParts>
    <vt:vector size="43" baseType="lpstr">
      <vt:lpstr>Calibri</vt:lpstr>
      <vt:lpstr>仿宋</vt:lpstr>
      <vt:lpstr>黑体</vt:lpstr>
      <vt:lpstr>楷体</vt:lpstr>
      <vt:lpstr>宋体</vt:lpstr>
      <vt:lpstr>微软雅黑</vt:lpstr>
      <vt:lpstr>Arial</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454</cp:revision>
  <dcterms:created xsi:type="dcterms:W3CDTF">2020-11-06T05:24:00Z</dcterms:created>
  <dcterms:modified xsi:type="dcterms:W3CDTF">2025-10-12T08:55:16Z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